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75" r:id="rId3"/>
    <p:sldId id="292" r:id="rId4"/>
    <p:sldId id="276" r:id="rId5"/>
    <p:sldId id="277" r:id="rId6"/>
    <p:sldId id="278" r:id="rId7"/>
    <p:sldId id="293" r:id="rId8"/>
    <p:sldId id="294" r:id="rId9"/>
    <p:sldId id="286" r:id="rId10"/>
    <p:sldId id="295" r:id="rId11"/>
    <p:sldId id="300" r:id="rId12"/>
    <p:sldId id="298" r:id="rId13"/>
    <p:sldId id="297" r:id="rId14"/>
    <p:sldId id="299" r:id="rId15"/>
    <p:sldId id="274"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11/28/2023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203628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9.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518188" y="632150"/>
            <a:ext cx="6226593" cy="1336609"/>
          </a:xfrm>
        </p:spPr>
        <p:txBody>
          <a:bodyPr/>
          <a:lstStyle/>
          <a:p>
            <a:r>
              <a:rPr lang="en-US" dirty="0"/>
              <a:t>NREGA </a:t>
            </a:r>
            <a:br>
              <a:rPr lang="en-US" dirty="0"/>
            </a:br>
            <a:r>
              <a:rPr lang="en-US" dirty="0"/>
              <a:t>Project</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620826" y="2555859"/>
            <a:ext cx="3018113" cy="1418982"/>
          </a:xfrm>
        </p:spPr>
        <p:txBody>
          <a:bodyPr/>
          <a:lstStyle/>
          <a:p>
            <a:r>
              <a:rPr lang="en-US" dirty="0"/>
              <a:t>Satya Alekhya</a:t>
            </a:r>
          </a:p>
          <a:p>
            <a:r>
              <a:rPr lang="en-US" dirty="0"/>
              <a:t>DEVARAKONDA</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13B3-BDC0-8722-27EF-3044D92EB4D1}"/>
              </a:ext>
            </a:extLst>
          </p:cNvPr>
          <p:cNvSpPr>
            <a:spLocks noGrp="1"/>
          </p:cNvSpPr>
          <p:nvPr>
            <p:ph type="title"/>
          </p:nvPr>
        </p:nvSpPr>
        <p:spPr>
          <a:xfrm>
            <a:off x="102637" y="1"/>
            <a:ext cx="11420669" cy="942392"/>
          </a:xfrm>
        </p:spPr>
        <p:txBody>
          <a:bodyPr/>
          <a:lstStyle/>
          <a:p>
            <a:r>
              <a:rPr lang="en-US" dirty="0"/>
              <a:t> </a:t>
            </a:r>
            <a:r>
              <a:rPr lang="en-US" sz="2800" b="0" dirty="0">
                <a:latin typeface="+mn-lt"/>
              </a:rPr>
              <a:t>Active Job Cards and Job Cards issued by district</a:t>
            </a:r>
            <a:endParaRPr lang="en-IN" sz="2800" b="0" dirty="0">
              <a:latin typeface="+mn-lt"/>
            </a:endParaRPr>
          </a:p>
        </p:txBody>
      </p:sp>
      <p:pic>
        <p:nvPicPr>
          <p:cNvPr id="7" name="Content Placeholder 6">
            <a:extLst>
              <a:ext uri="{FF2B5EF4-FFF2-40B4-BE49-F238E27FC236}">
                <a16:creationId xmlns:a16="http://schemas.microsoft.com/office/drawing/2014/main" id="{E16ED5D5-0351-D9A7-AE98-7ABA7ACFF316}"/>
              </a:ext>
            </a:extLst>
          </p:cNvPr>
          <p:cNvPicPr>
            <a:picLocks noGrp="1" noChangeAspect="1"/>
          </p:cNvPicPr>
          <p:nvPr>
            <p:ph sz="half" idx="2"/>
          </p:nvPr>
        </p:nvPicPr>
        <p:blipFill>
          <a:blip r:embed="rId2"/>
          <a:stretch>
            <a:fillRect/>
          </a:stretch>
        </p:blipFill>
        <p:spPr>
          <a:xfrm>
            <a:off x="102638" y="1026367"/>
            <a:ext cx="11560628" cy="5673013"/>
          </a:xfrm>
        </p:spPr>
      </p:pic>
      <p:sp>
        <p:nvSpPr>
          <p:cNvPr id="4" name="Footer Placeholder 3">
            <a:extLst>
              <a:ext uri="{FF2B5EF4-FFF2-40B4-BE49-F238E27FC236}">
                <a16:creationId xmlns:a16="http://schemas.microsoft.com/office/drawing/2014/main" id="{5D5F1B2E-C16D-D9D6-4D97-FE835B222BAB}"/>
              </a:ext>
            </a:extLst>
          </p:cNvPr>
          <p:cNvSpPr>
            <a:spLocks noGrp="1"/>
          </p:cNvSpPr>
          <p:nvPr>
            <p:ph type="ftr" sz="quarter" idx="10"/>
          </p:nvPr>
        </p:nvSpPr>
        <p:spPr/>
        <p:txBody>
          <a:bodyPr/>
          <a:lstStyle/>
          <a:p>
            <a:r>
              <a:rPr lang="en-US" dirty="0"/>
              <a:t>NREGA PROJECT</a:t>
            </a:r>
          </a:p>
        </p:txBody>
      </p:sp>
      <p:sp>
        <p:nvSpPr>
          <p:cNvPr id="5" name="Slide Number Placeholder 4">
            <a:extLst>
              <a:ext uri="{FF2B5EF4-FFF2-40B4-BE49-F238E27FC236}">
                <a16:creationId xmlns:a16="http://schemas.microsoft.com/office/drawing/2014/main" id="{7EA83C4F-E7D5-F7B1-9876-F7C4BCD4222D}"/>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385110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BA1B-D072-20A6-FF93-9C050B50B370}"/>
              </a:ext>
            </a:extLst>
          </p:cNvPr>
          <p:cNvSpPr>
            <a:spLocks noGrp="1"/>
          </p:cNvSpPr>
          <p:nvPr>
            <p:ph type="title"/>
          </p:nvPr>
        </p:nvSpPr>
        <p:spPr>
          <a:xfrm>
            <a:off x="850168" y="121299"/>
            <a:ext cx="10122632" cy="556564"/>
          </a:xfrm>
        </p:spPr>
        <p:txBody>
          <a:bodyPr/>
          <a:lstStyle/>
          <a:p>
            <a:r>
              <a:rPr lang="en-US" dirty="0"/>
              <a:t> </a:t>
            </a:r>
            <a:r>
              <a:rPr lang="en-US" sz="2000" b="0" dirty="0">
                <a:latin typeface="+mn-lt"/>
              </a:rPr>
              <a:t>Number of Ongoing Works and Total No. of Active Workers by district</a:t>
            </a:r>
            <a:endParaRPr lang="en-IN" sz="2000" b="0" dirty="0">
              <a:latin typeface="+mn-lt"/>
            </a:endParaRPr>
          </a:p>
        </p:txBody>
      </p:sp>
      <p:pic>
        <p:nvPicPr>
          <p:cNvPr id="7" name="Content Placeholder 6">
            <a:extLst>
              <a:ext uri="{FF2B5EF4-FFF2-40B4-BE49-F238E27FC236}">
                <a16:creationId xmlns:a16="http://schemas.microsoft.com/office/drawing/2014/main" id="{68EF149A-2FAA-AB2F-F5DA-B23C17F3CBDD}"/>
              </a:ext>
            </a:extLst>
          </p:cNvPr>
          <p:cNvPicPr>
            <a:picLocks noGrp="1" noChangeAspect="1"/>
          </p:cNvPicPr>
          <p:nvPr>
            <p:ph sz="half" idx="2"/>
          </p:nvPr>
        </p:nvPicPr>
        <p:blipFill>
          <a:blip r:embed="rId2"/>
          <a:stretch>
            <a:fillRect/>
          </a:stretch>
        </p:blipFill>
        <p:spPr>
          <a:xfrm>
            <a:off x="83976" y="877077"/>
            <a:ext cx="11723976" cy="5775650"/>
          </a:xfrm>
        </p:spPr>
      </p:pic>
      <p:sp>
        <p:nvSpPr>
          <p:cNvPr id="4" name="Footer Placeholder 3">
            <a:extLst>
              <a:ext uri="{FF2B5EF4-FFF2-40B4-BE49-F238E27FC236}">
                <a16:creationId xmlns:a16="http://schemas.microsoft.com/office/drawing/2014/main" id="{49F52979-2C9B-01A9-F81D-0AFF92BE16D2}"/>
              </a:ext>
            </a:extLst>
          </p:cNvPr>
          <p:cNvSpPr>
            <a:spLocks noGrp="1"/>
          </p:cNvSpPr>
          <p:nvPr>
            <p:ph type="ftr" sz="quarter" idx="10"/>
          </p:nvPr>
        </p:nvSpPr>
        <p:spPr/>
        <p:txBody>
          <a:bodyPr/>
          <a:lstStyle/>
          <a:p>
            <a:r>
              <a:rPr lang="en-US" dirty="0"/>
              <a:t>NREGA PROJECT</a:t>
            </a:r>
          </a:p>
        </p:txBody>
      </p:sp>
      <p:sp>
        <p:nvSpPr>
          <p:cNvPr id="5" name="Slide Number Placeholder 4">
            <a:extLst>
              <a:ext uri="{FF2B5EF4-FFF2-40B4-BE49-F238E27FC236}">
                <a16:creationId xmlns:a16="http://schemas.microsoft.com/office/drawing/2014/main" id="{3200E2F3-EEB9-894D-06B4-EC7DA85661E7}"/>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4216957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17DE-6309-30D2-5DAC-895AFEB8C20E}"/>
              </a:ext>
            </a:extLst>
          </p:cNvPr>
          <p:cNvSpPr>
            <a:spLocks noGrp="1"/>
          </p:cNvSpPr>
          <p:nvPr>
            <p:ph type="title"/>
          </p:nvPr>
        </p:nvSpPr>
        <p:spPr>
          <a:xfrm>
            <a:off x="65313" y="1"/>
            <a:ext cx="11588621" cy="1035698"/>
          </a:xfrm>
        </p:spPr>
        <p:txBody>
          <a:bodyPr/>
          <a:lstStyle/>
          <a:p>
            <a:r>
              <a:rPr lang="en-US" dirty="0"/>
              <a:t> </a:t>
            </a:r>
            <a:r>
              <a:rPr lang="en-US" sz="2800" b="0" dirty="0">
                <a:latin typeface="+mn-lt"/>
              </a:rPr>
              <a:t>Active Job Cards and  Active Workers by district</a:t>
            </a:r>
            <a:endParaRPr lang="en-IN" sz="2800" b="0" dirty="0">
              <a:latin typeface="+mn-lt"/>
            </a:endParaRPr>
          </a:p>
        </p:txBody>
      </p:sp>
      <p:pic>
        <p:nvPicPr>
          <p:cNvPr id="7" name="Content Placeholder 6">
            <a:extLst>
              <a:ext uri="{FF2B5EF4-FFF2-40B4-BE49-F238E27FC236}">
                <a16:creationId xmlns:a16="http://schemas.microsoft.com/office/drawing/2014/main" id="{0E9C7080-93DD-E00B-7DDF-5E5F37FD8D0F}"/>
              </a:ext>
            </a:extLst>
          </p:cNvPr>
          <p:cNvPicPr>
            <a:picLocks noGrp="1" noChangeAspect="1"/>
          </p:cNvPicPr>
          <p:nvPr>
            <p:ph sz="half" idx="2"/>
          </p:nvPr>
        </p:nvPicPr>
        <p:blipFill>
          <a:blip r:embed="rId2"/>
          <a:stretch>
            <a:fillRect/>
          </a:stretch>
        </p:blipFill>
        <p:spPr>
          <a:xfrm>
            <a:off x="139959" y="1035699"/>
            <a:ext cx="11588621" cy="5701003"/>
          </a:xfrm>
        </p:spPr>
      </p:pic>
      <p:sp>
        <p:nvSpPr>
          <p:cNvPr id="4" name="Footer Placeholder 3">
            <a:extLst>
              <a:ext uri="{FF2B5EF4-FFF2-40B4-BE49-F238E27FC236}">
                <a16:creationId xmlns:a16="http://schemas.microsoft.com/office/drawing/2014/main" id="{3044A528-70FF-F676-45FE-130D17CA5175}"/>
              </a:ext>
            </a:extLst>
          </p:cNvPr>
          <p:cNvSpPr>
            <a:spLocks noGrp="1"/>
          </p:cNvSpPr>
          <p:nvPr>
            <p:ph type="ftr" sz="quarter" idx="10"/>
          </p:nvPr>
        </p:nvSpPr>
        <p:spPr/>
        <p:txBody>
          <a:bodyPr/>
          <a:lstStyle/>
          <a:p>
            <a:r>
              <a:rPr lang="en-US" dirty="0"/>
              <a:t>NREGA PROJECT</a:t>
            </a:r>
          </a:p>
        </p:txBody>
      </p:sp>
      <p:sp>
        <p:nvSpPr>
          <p:cNvPr id="5" name="Slide Number Placeholder 4">
            <a:extLst>
              <a:ext uri="{FF2B5EF4-FFF2-40B4-BE49-F238E27FC236}">
                <a16:creationId xmlns:a16="http://schemas.microsoft.com/office/drawing/2014/main" id="{51A1595F-97BF-5825-73FE-9D578EC0C062}"/>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1720844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ADECE-EECF-44D7-C3DC-ED3882ADB112}"/>
              </a:ext>
            </a:extLst>
          </p:cNvPr>
          <p:cNvSpPr>
            <a:spLocks noGrp="1"/>
          </p:cNvSpPr>
          <p:nvPr>
            <p:ph type="title"/>
          </p:nvPr>
        </p:nvSpPr>
        <p:spPr>
          <a:xfrm>
            <a:off x="850168" y="83977"/>
            <a:ext cx="10122632" cy="593886"/>
          </a:xfrm>
        </p:spPr>
        <p:txBody>
          <a:bodyPr/>
          <a:lstStyle/>
          <a:p>
            <a:r>
              <a:rPr lang="en-US" dirty="0"/>
              <a:t> </a:t>
            </a:r>
            <a:r>
              <a:rPr lang="en-US" sz="2800" b="0" dirty="0">
                <a:latin typeface="+mn-lt"/>
              </a:rPr>
              <a:t>Total No. of Workers by district</a:t>
            </a:r>
            <a:endParaRPr lang="en-IN" sz="2800" b="0" dirty="0">
              <a:latin typeface="+mn-lt"/>
            </a:endParaRPr>
          </a:p>
        </p:txBody>
      </p:sp>
      <p:pic>
        <p:nvPicPr>
          <p:cNvPr id="7" name="Content Placeholder 6">
            <a:extLst>
              <a:ext uri="{FF2B5EF4-FFF2-40B4-BE49-F238E27FC236}">
                <a16:creationId xmlns:a16="http://schemas.microsoft.com/office/drawing/2014/main" id="{44CB918E-23D2-D20F-41EB-F3A3BB157D2D}"/>
              </a:ext>
            </a:extLst>
          </p:cNvPr>
          <p:cNvPicPr>
            <a:picLocks noGrp="1" noChangeAspect="1"/>
          </p:cNvPicPr>
          <p:nvPr>
            <p:ph sz="half" idx="2"/>
          </p:nvPr>
        </p:nvPicPr>
        <p:blipFill>
          <a:blip r:embed="rId2"/>
          <a:stretch>
            <a:fillRect/>
          </a:stretch>
        </p:blipFill>
        <p:spPr>
          <a:xfrm>
            <a:off x="149290" y="746449"/>
            <a:ext cx="11658662" cy="6027574"/>
          </a:xfrm>
        </p:spPr>
      </p:pic>
      <p:sp>
        <p:nvSpPr>
          <p:cNvPr id="4" name="Footer Placeholder 3">
            <a:extLst>
              <a:ext uri="{FF2B5EF4-FFF2-40B4-BE49-F238E27FC236}">
                <a16:creationId xmlns:a16="http://schemas.microsoft.com/office/drawing/2014/main" id="{885C5B1C-1858-90CF-EEC9-7EB60252C3C6}"/>
              </a:ext>
            </a:extLst>
          </p:cNvPr>
          <p:cNvSpPr>
            <a:spLocks noGrp="1"/>
          </p:cNvSpPr>
          <p:nvPr>
            <p:ph type="ftr" sz="quarter" idx="10"/>
          </p:nvPr>
        </p:nvSpPr>
        <p:spPr/>
        <p:txBody>
          <a:bodyPr/>
          <a:lstStyle/>
          <a:p>
            <a:r>
              <a:rPr lang="en-US" dirty="0"/>
              <a:t>Nrega project</a:t>
            </a:r>
          </a:p>
        </p:txBody>
      </p:sp>
      <p:sp>
        <p:nvSpPr>
          <p:cNvPr id="5" name="Slide Number Placeholder 4">
            <a:extLst>
              <a:ext uri="{FF2B5EF4-FFF2-40B4-BE49-F238E27FC236}">
                <a16:creationId xmlns:a16="http://schemas.microsoft.com/office/drawing/2014/main" id="{AFB567B6-A0E9-C6DB-E866-38E2EEF50789}"/>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4458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7E7726-B8FB-FCE1-2B96-B0DA03242CD0}"/>
              </a:ext>
            </a:extLst>
          </p:cNvPr>
          <p:cNvSpPr>
            <a:spLocks noGrp="1"/>
          </p:cNvSpPr>
          <p:nvPr>
            <p:ph type="subTitle" idx="1"/>
          </p:nvPr>
        </p:nvSpPr>
        <p:spPr>
          <a:xfrm>
            <a:off x="214604" y="83976"/>
            <a:ext cx="5122506" cy="839755"/>
          </a:xfrm>
        </p:spPr>
        <p:txBody>
          <a:bodyPr/>
          <a:lstStyle/>
          <a:p>
            <a:r>
              <a:rPr lang="en-IN" sz="4000" b="1" dirty="0"/>
              <a:t>Job Holders</a:t>
            </a:r>
          </a:p>
        </p:txBody>
      </p:sp>
      <p:sp>
        <p:nvSpPr>
          <p:cNvPr id="4" name="Footer Placeholder 3">
            <a:extLst>
              <a:ext uri="{FF2B5EF4-FFF2-40B4-BE49-F238E27FC236}">
                <a16:creationId xmlns:a16="http://schemas.microsoft.com/office/drawing/2014/main" id="{06E5050F-7176-09EF-2CCA-7CDE9A51DCF1}"/>
              </a:ext>
            </a:extLst>
          </p:cNvPr>
          <p:cNvSpPr>
            <a:spLocks noGrp="1"/>
          </p:cNvSpPr>
          <p:nvPr>
            <p:ph type="ftr" sz="quarter" idx="10"/>
          </p:nvPr>
        </p:nvSpPr>
        <p:spPr/>
        <p:txBody>
          <a:bodyPr/>
          <a:lstStyle/>
          <a:p>
            <a:r>
              <a:rPr lang="en-US" dirty="0"/>
              <a:t>NREGA PROJECT </a:t>
            </a:r>
          </a:p>
        </p:txBody>
      </p:sp>
      <p:sp>
        <p:nvSpPr>
          <p:cNvPr id="5" name="Slide Number Placeholder 4">
            <a:extLst>
              <a:ext uri="{FF2B5EF4-FFF2-40B4-BE49-F238E27FC236}">
                <a16:creationId xmlns:a16="http://schemas.microsoft.com/office/drawing/2014/main" id="{B36256E6-7E58-17BA-32A3-8A222882FD8C}"/>
              </a:ext>
            </a:extLst>
          </p:cNvPr>
          <p:cNvSpPr>
            <a:spLocks noGrp="1"/>
          </p:cNvSpPr>
          <p:nvPr>
            <p:ph type="sldNum" sz="quarter" idx="11"/>
          </p:nvPr>
        </p:nvSpPr>
        <p:spPr/>
        <p:txBody>
          <a:bodyPr/>
          <a:lstStyle/>
          <a:p>
            <a:fld id="{09A01C0A-2BB6-49E7-91A3-DCB9F9F59583}" type="slidenum">
              <a:rPr lang="en-US" smtClean="0"/>
              <a:pPr/>
              <a:t>14</a:t>
            </a:fld>
            <a:endParaRPr lang="en-US" dirty="0"/>
          </a:p>
        </p:txBody>
      </p:sp>
      <p:pic>
        <p:nvPicPr>
          <p:cNvPr id="7" name="Picture 6">
            <a:extLst>
              <a:ext uri="{FF2B5EF4-FFF2-40B4-BE49-F238E27FC236}">
                <a16:creationId xmlns:a16="http://schemas.microsoft.com/office/drawing/2014/main" id="{E3EB5EDE-1FB6-5EBC-6B66-EE7035826880}"/>
              </a:ext>
            </a:extLst>
          </p:cNvPr>
          <p:cNvPicPr>
            <a:picLocks noChangeAspect="1"/>
          </p:cNvPicPr>
          <p:nvPr/>
        </p:nvPicPr>
        <p:blipFill>
          <a:blip r:embed="rId2"/>
          <a:stretch>
            <a:fillRect/>
          </a:stretch>
        </p:blipFill>
        <p:spPr>
          <a:xfrm>
            <a:off x="317241" y="923731"/>
            <a:ext cx="11383347" cy="5850293"/>
          </a:xfrm>
          <a:prstGeom prst="rect">
            <a:avLst/>
          </a:prstGeom>
        </p:spPr>
      </p:pic>
    </p:spTree>
    <p:extLst>
      <p:ext uri="{BB962C8B-B14F-4D97-AF65-F5344CB8AC3E}">
        <p14:creationId xmlns:p14="http://schemas.microsoft.com/office/powerpoint/2010/main" val="50504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149291" y="102638"/>
            <a:ext cx="6428792" cy="615820"/>
          </a:xfrm>
        </p:spPr>
        <p:txBody>
          <a:bodyPr/>
          <a:lstStyle/>
          <a:p>
            <a:pPr algn="ctr"/>
            <a:r>
              <a:rPr lang="en-US" sz="2800" b="0" dirty="0">
                <a:latin typeface="+mn-lt"/>
              </a:rPr>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489993" y="1509623"/>
            <a:ext cx="4831207" cy="3568139"/>
          </a:xfrm>
        </p:spPr>
        <p:txBody>
          <a:bodyPr/>
          <a:lstStyle/>
          <a:p>
            <a:br>
              <a:rPr lang="en-US" b="0" i="0" dirty="0">
                <a:solidFill>
                  <a:srgbClr val="252423"/>
                </a:solidFill>
                <a:effectLst/>
                <a:latin typeface="Segoe UI" panose="020B0502040204020203" pitchFamily="34" charset="0"/>
              </a:rPr>
            </a:br>
            <a:r>
              <a:rPr lang="en-US" b="0" i="0" dirty="0">
                <a:solidFill>
                  <a:srgbClr val="252423"/>
                </a:solidFill>
                <a:effectLst/>
                <a:latin typeface="Segoe UI" panose="020B0502040204020203" pitchFamily="34" charset="0"/>
              </a:rPr>
              <a:t>﻿ ﻿﻿</a:t>
            </a:r>
            <a:endParaRPr lang="en-US" dirty="0"/>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7941839" y="1413654"/>
            <a:ext cx="3669987" cy="4877415"/>
          </a:xfrm>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6783072" y="448919"/>
            <a:ext cx="2121408" cy="2121408"/>
          </a:xfrm>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a:xfrm>
            <a:off x="11519794" y="5257797"/>
            <a:ext cx="192024" cy="1033272"/>
          </a:xfrm>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NREGA PROJECT</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
        <p:nvSpPr>
          <p:cNvPr id="4" name="TextBox 3">
            <a:extLst>
              <a:ext uri="{FF2B5EF4-FFF2-40B4-BE49-F238E27FC236}">
                <a16:creationId xmlns:a16="http://schemas.microsoft.com/office/drawing/2014/main" id="{6823544F-FE6C-7264-47CA-D7623EA3F741}"/>
              </a:ext>
            </a:extLst>
          </p:cNvPr>
          <p:cNvSpPr txBox="1"/>
          <p:nvPr/>
        </p:nvSpPr>
        <p:spPr>
          <a:xfrm>
            <a:off x="74645" y="634482"/>
            <a:ext cx="7473820" cy="5355312"/>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252423"/>
                </a:solidFill>
                <a:effectLst/>
              </a:rPr>
              <a:t>Across all 10 district names, the Average of SC person-days ranged from 4,33,594.00 to 39,08,685.00 and the Average </a:t>
            </a:r>
            <a:r>
              <a:rPr lang="en-US" dirty="0">
                <a:solidFill>
                  <a:srgbClr val="252423"/>
                </a:solidFill>
              </a:rPr>
              <a:t>of </a:t>
            </a:r>
            <a:r>
              <a:rPr lang="en-US" b="0" i="0" dirty="0">
                <a:solidFill>
                  <a:srgbClr val="252423"/>
                </a:solidFill>
                <a:effectLst/>
              </a:rPr>
              <a:t>ST person-days ranged from 1,59,506.00 to 1,23,43,806.00.﻿ </a:t>
            </a:r>
          </a:p>
          <a:p>
            <a:pPr marL="285750" indent="-285750">
              <a:buFont typeface="Wingdings" panose="05000000000000000000" pitchFamily="2" charset="2"/>
              <a:buChar char="Ø"/>
            </a:pPr>
            <a:r>
              <a:rPr lang="en-US" b="0" i="0" dirty="0">
                <a:solidFill>
                  <a:srgbClr val="252423"/>
                </a:solidFill>
                <a:effectLst/>
              </a:rPr>
              <a:t>Across all 10 district names, the Average of SC workers against active workers ranged from 1,52,685.00 to 5,87,213.00 and the Average of ST workers against active workers ranged from 2,644.00 to 1,66,056.00.</a:t>
            </a:r>
            <a:endParaRPr lang="en-US" dirty="0">
              <a:solidFill>
                <a:srgbClr val="252423"/>
              </a:solidFill>
            </a:endParaRPr>
          </a:p>
          <a:p>
            <a:pPr marL="285750" indent="-285750">
              <a:buFont typeface="Wingdings" panose="05000000000000000000" pitchFamily="2" charset="2"/>
              <a:buChar char="Ø"/>
            </a:pPr>
            <a:r>
              <a:rPr lang="en-US" b="0" i="0" dirty="0">
                <a:solidFill>
                  <a:srgbClr val="252423"/>
                </a:solidFill>
                <a:effectLst/>
              </a:rPr>
              <a:t>Across all 10 district names, the Average Total No. of Active Job Cards ranged from 5,14,439.00 to 7,78,650.00 and the Average Total No. of Job Cards issued ranged from 6,42,006.00 to 12,35,377.00.﻿</a:t>
            </a:r>
          </a:p>
          <a:p>
            <a:pPr marL="285750" indent="-285750">
              <a:buFont typeface="Wingdings" panose="05000000000000000000" pitchFamily="2" charset="2"/>
              <a:buChar char="Ø"/>
            </a:pPr>
            <a:r>
              <a:rPr lang="en-US" b="0" i="0" dirty="0">
                <a:solidFill>
                  <a:srgbClr val="252423"/>
                </a:solidFill>
                <a:effectLst/>
              </a:rPr>
              <a:t>﻿Across all 10 district names, the Average Total No. of Active Job Cards ranged from 2,73,321.00 to 5,10,255.00 and the Average Total No. of Active Workers ranged from 5,96,941.00 to 8,30,112.00.</a:t>
            </a:r>
          </a:p>
          <a:p>
            <a:pPr marL="285750" indent="-285750">
              <a:buFont typeface="Wingdings" panose="05000000000000000000" pitchFamily="2" charset="2"/>
              <a:buChar char="Ø"/>
            </a:pPr>
            <a:r>
              <a:rPr lang="en-US" b="0" i="0" dirty="0">
                <a:solidFill>
                  <a:srgbClr val="252423"/>
                </a:solidFill>
                <a:effectLst/>
              </a:rPr>
              <a:t>﻿Across all 10 district names, the Average Number of Ongoing Works ranged from 25,704.00 to 93,729.00 and the Average Total No. of Active Workers ranged from 1,74,860.00 to 11,59,592.00.</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427840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Satya Alekhya Devarakonda  </a:t>
            </a:r>
          </a:p>
          <a:p>
            <a:r>
              <a:rPr lang="en-US" dirty="0"/>
              <a:t>satyalekhyadsln@gmail.com</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NREGA PROJECT</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118863" y="318736"/>
            <a:ext cx="5411876" cy="455706"/>
          </a:xfrm>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096001" y="774442"/>
            <a:ext cx="5434738" cy="5428919"/>
          </a:xfrm>
        </p:spPr>
        <p:txBody>
          <a:bodyPr/>
          <a:lstStyle/>
          <a:p>
            <a:r>
              <a:rPr lang="en-US" dirty="0"/>
              <a:t> * SC AND ST COMPARISON </a:t>
            </a:r>
          </a:p>
          <a:p>
            <a:pPr marL="457200" indent="-457200">
              <a:buFont typeface="+mj-lt"/>
              <a:buAutoNum type="arabicPeriod"/>
            </a:pPr>
            <a:r>
              <a:rPr lang="en-US" dirty="0"/>
              <a:t>SC Person days and ST Person days by district. </a:t>
            </a:r>
          </a:p>
          <a:p>
            <a:pPr marL="457200" indent="-457200">
              <a:buFont typeface="+mj-lt"/>
              <a:buAutoNum type="arabicPeriod"/>
            </a:pPr>
            <a:r>
              <a:rPr lang="en-US" dirty="0"/>
              <a:t>SC workers against  and  ST workers against active workers by district</a:t>
            </a:r>
          </a:p>
          <a:p>
            <a:pPr marL="457200" indent="-457200">
              <a:buFont typeface="+mj-lt"/>
              <a:buAutoNum type="arabicPeriod"/>
            </a:pPr>
            <a:r>
              <a:rPr lang="en-US" dirty="0"/>
              <a:t>Average of  No. of Workers by district and Wages</a:t>
            </a:r>
          </a:p>
          <a:p>
            <a:pPr marL="457200" indent="-457200">
              <a:buFont typeface="+mj-lt"/>
              <a:buAutoNum type="arabicPeriod"/>
            </a:pPr>
            <a:r>
              <a:rPr lang="en-US" dirty="0"/>
              <a:t>Average of Approved Labour Budget by district</a:t>
            </a:r>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118863" y="318736"/>
            <a:ext cx="5411876" cy="455706"/>
          </a:xfrm>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096001" y="774442"/>
            <a:ext cx="5434738" cy="5428919"/>
          </a:xfrm>
        </p:spPr>
        <p:txBody>
          <a:bodyPr/>
          <a:lstStyle/>
          <a:p>
            <a:r>
              <a:rPr lang="en-US" dirty="0"/>
              <a:t> Job Holders </a:t>
            </a:r>
          </a:p>
          <a:p>
            <a:pPr marL="457200" indent="-457200">
              <a:buAutoNum type="arabicPlain"/>
            </a:pPr>
            <a:r>
              <a:rPr lang="en-US" dirty="0"/>
              <a:t>Active Job Cards and  Job Cards issued by the district</a:t>
            </a:r>
          </a:p>
          <a:p>
            <a:pPr marL="457200" indent="-457200">
              <a:buAutoNum type="arabicPlain"/>
            </a:pPr>
            <a:r>
              <a:rPr lang="en-US" dirty="0"/>
              <a:t>Active Job Cards and  Active Workers by district</a:t>
            </a:r>
          </a:p>
          <a:p>
            <a:pPr marL="457200" indent="-457200">
              <a:buAutoNum type="arabicPlain"/>
            </a:pPr>
            <a:r>
              <a:rPr lang="en-US" dirty="0"/>
              <a:t>Active Job Cards and  Active Workers by district</a:t>
            </a:r>
          </a:p>
          <a:p>
            <a:pPr marL="457200" indent="-457200">
              <a:buAutoNum type="arabicPlain"/>
            </a:pPr>
            <a:r>
              <a:rPr lang="en-US" dirty="0"/>
              <a:t> Total No. of Workers by district</a:t>
            </a:r>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877008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4711958" y="405882"/>
            <a:ext cx="6520543" cy="5479305"/>
          </a:xfrm>
        </p:spPr>
        <p:txBody>
          <a:bodyPr/>
          <a:lstStyle/>
          <a:p>
            <a:r>
              <a:rPr lang="en-US" sz="1600" dirty="0"/>
              <a:t>This project delves into the analysis of data related to the National Rural Employment Guarantee Act  (NREGA), a transformative government scheme aimed at providing rural households with guaranteed wage employment opportunities. The dataset used for this analysis encompasses a wide range of parameters, including the number of job cards issued, the workforce engaged, budget allocation, work completion statistics, and much more. Through the application of data analytics techniques, we aim to gain valuable insights into the implementation and impact of NREGA across different states and districts</a:t>
            </a:r>
          </a:p>
          <a:p>
            <a:r>
              <a:rPr lang="en-US" sz="1600" dirty="0"/>
              <a:t>in India..</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NREGA Project</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11967" y="121299"/>
            <a:ext cx="11523306" cy="849086"/>
          </a:xfrm>
        </p:spPr>
        <p:txBody>
          <a:bodyPr/>
          <a:lstStyle/>
          <a:p>
            <a:r>
              <a:rPr lang="en-US" b="0" dirty="0">
                <a:latin typeface="+mn-lt"/>
              </a:rPr>
              <a:t>SC Persondays and ST Persondays by district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NREGA Project</a:t>
            </a:r>
          </a:p>
          <a:p>
            <a:endParaRPr lang="en-US" dirty="0"/>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pic>
        <p:nvPicPr>
          <p:cNvPr id="9" name="Content Placeholder 8">
            <a:extLst>
              <a:ext uri="{FF2B5EF4-FFF2-40B4-BE49-F238E27FC236}">
                <a16:creationId xmlns:a16="http://schemas.microsoft.com/office/drawing/2014/main" id="{22F5028D-0078-48D2-84CA-9FDB780FD4DD}"/>
              </a:ext>
            </a:extLst>
          </p:cNvPr>
          <p:cNvPicPr>
            <a:picLocks noGrp="1" noChangeAspect="1"/>
          </p:cNvPicPr>
          <p:nvPr>
            <p:ph sz="half" idx="2"/>
          </p:nvPr>
        </p:nvPicPr>
        <p:blipFill>
          <a:blip r:embed="rId2"/>
          <a:stretch>
            <a:fillRect/>
          </a:stretch>
        </p:blipFill>
        <p:spPr>
          <a:xfrm>
            <a:off x="111967" y="1082351"/>
            <a:ext cx="11695986" cy="5654350"/>
          </a:xfrm>
        </p:spPr>
      </p:pic>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167951" y="1"/>
            <a:ext cx="11355355" cy="1063689"/>
          </a:xfrm>
        </p:spPr>
        <p:txBody>
          <a:bodyPr/>
          <a:lstStyle/>
          <a:p>
            <a:r>
              <a:rPr lang="en-US" sz="2800" b="0" dirty="0">
                <a:latin typeface="+mn-lt"/>
              </a:rPr>
              <a:t>SC workers  and  ST workers active workers by district</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NREGA Project</a:t>
            </a:r>
          </a:p>
          <a:p>
            <a:endParaRPr lang="en-US" dirty="0"/>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9" name="Content Placeholder 8">
            <a:extLst>
              <a:ext uri="{FF2B5EF4-FFF2-40B4-BE49-F238E27FC236}">
                <a16:creationId xmlns:a16="http://schemas.microsoft.com/office/drawing/2014/main" id="{AB5B31A6-B2D2-B64B-2EAA-C098D674940F}"/>
              </a:ext>
            </a:extLst>
          </p:cNvPr>
          <p:cNvPicPr>
            <a:picLocks noGrp="1" noChangeAspect="1"/>
          </p:cNvPicPr>
          <p:nvPr>
            <p:ph sz="half" idx="2"/>
          </p:nvPr>
        </p:nvPicPr>
        <p:blipFill>
          <a:blip r:embed="rId2"/>
          <a:stretch>
            <a:fillRect/>
          </a:stretch>
        </p:blipFill>
        <p:spPr>
          <a:xfrm>
            <a:off x="74646" y="970384"/>
            <a:ext cx="11687796" cy="5784979"/>
          </a:xfrm>
        </p:spPr>
      </p:pic>
    </p:spTree>
    <p:extLst>
      <p:ext uri="{BB962C8B-B14F-4D97-AF65-F5344CB8AC3E}">
        <p14:creationId xmlns:p14="http://schemas.microsoft.com/office/powerpoint/2010/main" val="394295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A43F-F9FC-1D53-1166-25C9386167A4}"/>
              </a:ext>
            </a:extLst>
          </p:cNvPr>
          <p:cNvSpPr>
            <a:spLocks noGrp="1"/>
          </p:cNvSpPr>
          <p:nvPr>
            <p:ph type="title"/>
          </p:nvPr>
        </p:nvSpPr>
        <p:spPr>
          <a:xfrm>
            <a:off x="186612" y="65315"/>
            <a:ext cx="10786188" cy="886408"/>
          </a:xfrm>
        </p:spPr>
        <p:txBody>
          <a:bodyPr/>
          <a:lstStyle/>
          <a:p>
            <a:r>
              <a:rPr lang="en-US" sz="2800" b="0" dirty="0">
                <a:latin typeface="+mn-lt"/>
              </a:rPr>
              <a:t>Average of  No. OF Workers by district and Wages</a:t>
            </a:r>
            <a:endParaRPr lang="en-IN" sz="2800" b="0" dirty="0">
              <a:latin typeface="+mn-lt"/>
            </a:endParaRPr>
          </a:p>
        </p:txBody>
      </p:sp>
      <p:pic>
        <p:nvPicPr>
          <p:cNvPr id="7" name="Content Placeholder 6">
            <a:extLst>
              <a:ext uri="{FF2B5EF4-FFF2-40B4-BE49-F238E27FC236}">
                <a16:creationId xmlns:a16="http://schemas.microsoft.com/office/drawing/2014/main" id="{2F12B043-AFB8-EBA4-BB48-5827CE3A2FD5}"/>
              </a:ext>
            </a:extLst>
          </p:cNvPr>
          <p:cNvPicPr>
            <a:picLocks noGrp="1" noChangeAspect="1"/>
          </p:cNvPicPr>
          <p:nvPr>
            <p:ph sz="half" idx="2"/>
          </p:nvPr>
        </p:nvPicPr>
        <p:blipFill>
          <a:blip r:embed="rId2"/>
          <a:stretch>
            <a:fillRect/>
          </a:stretch>
        </p:blipFill>
        <p:spPr>
          <a:xfrm>
            <a:off x="74646" y="951723"/>
            <a:ext cx="11663264" cy="5775648"/>
          </a:xfrm>
        </p:spPr>
      </p:pic>
      <p:sp>
        <p:nvSpPr>
          <p:cNvPr id="4" name="Footer Placeholder 3">
            <a:extLst>
              <a:ext uri="{FF2B5EF4-FFF2-40B4-BE49-F238E27FC236}">
                <a16:creationId xmlns:a16="http://schemas.microsoft.com/office/drawing/2014/main" id="{509F3A54-48AA-4013-04C9-11D9179DFFC1}"/>
              </a:ext>
            </a:extLst>
          </p:cNvPr>
          <p:cNvSpPr>
            <a:spLocks noGrp="1"/>
          </p:cNvSpPr>
          <p:nvPr>
            <p:ph type="ftr" sz="quarter" idx="10"/>
          </p:nvPr>
        </p:nvSpPr>
        <p:spPr/>
        <p:txBody>
          <a:bodyPr/>
          <a:lstStyle/>
          <a:p>
            <a:r>
              <a:rPr lang="en-US" dirty="0"/>
              <a:t>NREGA PROJECT</a:t>
            </a:r>
          </a:p>
        </p:txBody>
      </p:sp>
      <p:sp>
        <p:nvSpPr>
          <p:cNvPr id="5" name="Slide Number Placeholder 4">
            <a:extLst>
              <a:ext uri="{FF2B5EF4-FFF2-40B4-BE49-F238E27FC236}">
                <a16:creationId xmlns:a16="http://schemas.microsoft.com/office/drawing/2014/main" id="{C711443B-E399-9B0A-CDC1-0821EBE45E56}"/>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686411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A811-3B6B-1583-E6D8-3600F9CD023A}"/>
              </a:ext>
            </a:extLst>
          </p:cNvPr>
          <p:cNvSpPr>
            <a:spLocks noGrp="1"/>
          </p:cNvSpPr>
          <p:nvPr>
            <p:ph type="title"/>
          </p:nvPr>
        </p:nvSpPr>
        <p:spPr>
          <a:xfrm>
            <a:off x="214604" y="1"/>
            <a:ext cx="11000792" cy="858416"/>
          </a:xfrm>
        </p:spPr>
        <p:txBody>
          <a:bodyPr/>
          <a:lstStyle/>
          <a:p>
            <a:r>
              <a:rPr lang="en-US" sz="2800" b="0" dirty="0">
                <a:latin typeface="+mn-lt"/>
              </a:rPr>
              <a:t>Average of Approved Labour Budget by district</a:t>
            </a:r>
            <a:endParaRPr lang="en-IN" sz="2800" b="0" dirty="0">
              <a:latin typeface="+mn-lt"/>
            </a:endParaRPr>
          </a:p>
        </p:txBody>
      </p:sp>
      <p:pic>
        <p:nvPicPr>
          <p:cNvPr id="7" name="Content Placeholder 6">
            <a:extLst>
              <a:ext uri="{FF2B5EF4-FFF2-40B4-BE49-F238E27FC236}">
                <a16:creationId xmlns:a16="http://schemas.microsoft.com/office/drawing/2014/main" id="{A8B8A6D0-7AE0-54B2-33CB-CA93D0A21DD1}"/>
              </a:ext>
            </a:extLst>
          </p:cNvPr>
          <p:cNvPicPr>
            <a:picLocks noGrp="1" noChangeAspect="1"/>
          </p:cNvPicPr>
          <p:nvPr>
            <p:ph sz="half" idx="2"/>
          </p:nvPr>
        </p:nvPicPr>
        <p:blipFill>
          <a:blip r:embed="rId2"/>
          <a:stretch>
            <a:fillRect/>
          </a:stretch>
        </p:blipFill>
        <p:spPr>
          <a:xfrm>
            <a:off x="111968" y="969348"/>
            <a:ext cx="11625942" cy="5786015"/>
          </a:xfrm>
        </p:spPr>
      </p:pic>
      <p:sp>
        <p:nvSpPr>
          <p:cNvPr id="4" name="Footer Placeholder 3">
            <a:extLst>
              <a:ext uri="{FF2B5EF4-FFF2-40B4-BE49-F238E27FC236}">
                <a16:creationId xmlns:a16="http://schemas.microsoft.com/office/drawing/2014/main" id="{037888CA-5DB6-C3C7-1C40-C7B29AD4A131}"/>
              </a:ext>
            </a:extLst>
          </p:cNvPr>
          <p:cNvSpPr>
            <a:spLocks noGrp="1"/>
          </p:cNvSpPr>
          <p:nvPr>
            <p:ph type="ftr" sz="quarter" idx="10"/>
          </p:nvPr>
        </p:nvSpPr>
        <p:spPr/>
        <p:txBody>
          <a:bodyPr/>
          <a:lstStyle/>
          <a:p>
            <a:r>
              <a:rPr lang="en-US" dirty="0"/>
              <a:t>NREGA PROJECT</a:t>
            </a:r>
          </a:p>
        </p:txBody>
      </p:sp>
      <p:sp>
        <p:nvSpPr>
          <p:cNvPr id="5" name="Slide Number Placeholder 4">
            <a:extLst>
              <a:ext uri="{FF2B5EF4-FFF2-40B4-BE49-F238E27FC236}">
                <a16:creationId xmlns:a16="http://schemas.microsoft.com/office/drawing/2014/main" id="{B259CCC7-812C-987A-FCCF-66F8F464FA28}"/>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145182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1212979" y="111968"/>
            <a:ext cx="6017244" cy="970383"/>
          </a:xfrm>
        </p:spPr>
        <p:txBody>
          <a:bodyPr/>
          <a:lstStyle/>
          <a:p>
            <a:pPr algn="ctr"/>
            <a:r>
              <a:rPr lang="en-US" dirty="0"/>
              <a:t>SC AND ST COMPARISON</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98731" y="2997800"/>
            <a:ext cx="6291068" cy="295469"/>
          </a:xfrm>
        </p:spPr>
        <p:txBody>
          <a:bodyPr/>
          <a:lstStyle/>
          <a:p>
            <a:r>
              <a:rPr lang="en-US" dirty="0"/>
              <a:t>NREGA Project</a:t>
            </a:r>
          </a:p>
          <a:p>
            <a:endParaRPr lang="en-US" dirty="0"/>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9" name="Picture 8">
            <a:extLst>
              <a:ext uri="{FF2B5EF4-FFF2-40B4-BE49-F238E27FC236}">
                <a16:creationId xmlns:a16="http://schemas.microsoft.com/office/drawing/2014/main" id="{81D2C0BB-30F4-0B33-A02E-877E3CBE3AAE}"/>
              </a:ext>
            </a:extLst>
          </p:cNvPr>
          <p:cNvPicPr>
            <a:picLocks noChangeAspect="1"/>
          </p:cNvPicPr>
          <p:nvPr/>
        </p:nvPicPr>
        <p:blipFill>
          <a:blip r:embed="rId2"/>
          <a:stretch>
            <a:fillRect/>
          </a:stretch>
        </p:blipFill>
        <p:spPr>
          <a:xfrm>
            <a:off x="0" y="597158"/>
            <a:ext cx="11896530" cy="6148873"/>
          </a:xfrm>
          <a:prstGeom prst="rect">
            <a:avLst/>
          </a:prstGeom>
        </p:spPr>
      </p:pic>
    </p:spTree>
    <p:extLst>
      <p:ext uri="{BB962C8B-B14F-4D97-AF65-F5344CB8AC3E}">
        <p14:creationId xmlns:p14="http://schemas.microsoft.com/office/powerpoint/2010/main" val="2521615323"/>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49</TotalTime>
  <Words>492</Words>
  <Application>Microsoft Office PowerPoint</Application>
  <PresentationFormat>Widescreen</PresentationFormat>
  <Paragraphs>68</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Avenir Next LT Pro</vt:lpstr>
      <vt:lpstr>Calibri</vt:lpstr>
      <vt:lpstr>Segoe UI</vt:lpstr>
      <vt:lpstr>Wingdings</vt:lpstr>
      <vt:lpstr>Office Theme</vt:lpstr>
      <vt:lpstr>NREGA  Project</vt:lpstr>
      <vt:lpstr>AGENDA</vt:lpstr>
      <vt:lpstr>AGENDA</vt:lpstr>
      <vt:lpstr>INTRO</vt:lpstr>
      <vt:lpstr>SC Persondays and ST Persondays by district</vt:lpstr>
      <vt:lpstr>SC workers  and  ST workers active workers by district</vt:lpstr>
      <vt:lpstr>Average of  No. OF Workers by district and Wages</vt:lpstr>
      <vt:lpstr>Average of Approved Labour Budget by district</vt:lpstr>
      <vt:lpstr>PowerPoint Presentation</vt:lpstr>
      <vt:lpstr> Active Job Cards and Job Cards issued by district</vt:lpstr>
      <vt:lpstr> Number of Ongoing Works and Total No. of Active Workers by district</vt:lpstr>
      <vt:lpstr> Active Job Cards and  Active Workers by district</vt:lpstr>
      <vt:lpstr> Total No. of Workers by district</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NREGA  Project</dc:title>
  <dc:creator>Satya Alekhya Devarakonda</dc:creator>
  <cp:lastModifiedBy>Satya Alekhya Devarakonda</cp:lastModifiedBy>
  <cp:revision>1</cp:revision>
  <dcterms:created xsi:type="dcterms:W3CDTF">2023-11-28T06:43:45Z</dcterms:created>
  <dcterms:modified xsi:type="dcterms:W3CDTF">2023-11-28T07:33:44Z</dcterms:modified>
</cp:coreProperties>
</file>